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82" r:id="rId5"/>
    <p:sldId id="288" r:id="rId6"/>
    <p:sldId id="289" r:id="rId7"/>
    <p:sldId id="263" r:id="rId8"/>
    <p:sldId id="290" r:id="rId9"/>
    <p:sldId id="291" r:id="rId10"/>
    <p:sldId id="292" r:id="rId11"/>
    <p:sldId id="293" r:id="rId12"/>
    <p:sldId id="278" r:id="rId13"/>
    <p:sldId id="279" r:id="rId14"/>
    <p:sldId id="261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893" autoAdjust="0"/>
  </p:normalViewPr>
  <p:slideViewPr>
    <p:cSldViewPr snapToGrid="0">
      <p:cViewPr>
        <p:scale>
          <a:sx n="66" d="100"/>
          <a:sy n="66" d="100"/>
        </p:scale>
        <p:origin x="1224" y="26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800CA2-33E9-4DBA-B569-9DA561FAD92E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CBE8C1-16AE-4335-8EE1-7E650787E4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7876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 smtClean="0"/>
              <a:t>Когда лучше использовать </a:t>
            </a:r>
            <a:r>
              <a:rPr lang="ru-RU" b="1" dirty="0" err="1" smtClean="0"/>
              <a:t>нативные</a:t>
            </a:r>
            <a:r>
              <a:rPr lang="ru-RU" b="1" dirty="0" smtClean="0"/>
              <a:t> компоненты?</a:t>
            </a:r>
          </a:p>
          <a:p>
            <a:r>
              <a:rPr lang="ru-RU" dirty="0" smtClean="0"/>
              <a:t>Если нужен доступ к специфичным API (например, </a:t>
            </a:r>
            <a:r>
              <a:rPr lang="ru-RU" dirty="0" err="1" smtClean="0"/>
              <a:t>Face</a:t>
            </a:r>
            <a:r>
              <a:rPr lang="ru-RU" dirty="0" smtClean="0"/>
              <a:t> ID, </a:t>
            </a:r>
            <a:r>
              <a:rPr lang="ru-RU" dirty="0" err="1" smtClean="0"/>
              <a:t>ARKit</a:t>
            </a:r>
            <a:r>
              <a:rPr lang="ru-RU" dirty="0" smtClean="0"/>
              <a:t>, сложные анимации).</a:t>
            </a:r>
          </a:p>
          <a:p>
            <a:r>
              <a:rPr lang="ru-RU" dirty="0" smtClean="0"/>
              <a:t>Если приложение требует высокой производительности (например, 3D-графика, сложные анимации).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15220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 smtClean="0"/>
              <a:t>Когда лучше использовать </a:t>
            </a:r>
            <a:r>
              <a:rPr lang="ru-RU" b="1" dirty="0" err="1" smtClean="0"/>
              <a:t>нативные</a:t>
            </a:r>
            <a:r>
              <a:rPr lang="ru-RU" b="1" dirty="0" smtClean="0"/>
              <a:t> компоненты?</a:t>
            </a:r>
          </a:p>
          <a:p>
            <a:r>
              <a:rPr lang="ru-RU" dirty="0" smtClean="0"/>
              <a:t>Если нужен доступ к специфичным API (например, </a:t>
            </a:r>
            <a:r>
              <a:rPr lang="ru-RU" dirty="0" err="1" smtClean="0"/>
              <a:t>Face</a:t>
            </a:r>
            <a:r>
              <a:rPr lang="ru-RU" dirty="0" smtClean="0"/>
              <a:t> ID, </a:t>
            </a:r>
            <a:r>
              <a:rPr lang="ru-RU" dirty="0" err="1" smtClean="0"/>
              <a:t>ARKit</a:t>
            </a:r>
            <a:r>
              <a:rPr lang="ru-RU" dirty="0" smtClean="0"/>
              <a:t>, сложные анимации).</a:t>
            </a:r>
          </a:p>
          <a:p>
            <a:r>
              <a:rPr lang="ru-RU" dirty="0" smtClean="0"/>
              <a:t>Если приложение требует высокой производительности (например, 3D-графика, сложные анимации).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28467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 smtClean="0"/>
              <a:t>Когда лучше использовать </a:t>
            </a:r>
            <a:r>
              <a:rPr lang="ru-RU" b="1" dirty="0" err="1" smtClean="0"/>
              <a:t>нативные</a:t>
            </a:r>
            <a:r>
              <a:rPr lang="ru-RU" b="1" dirty="0" smtClean="0"/>
              <a:t> компоненты?</a:t>
            </a:r>
          </a:p>
          <a:p>
            <a:r>
              <a:rPr lang="ru-RU" dirty="0" smtClean="0"/>
              <a:t>Если нужен доступ к специфичным API (например, </a:t>
            </a:r>
            <a:r>
              <a:rPr lang="ru-RU" dirty="0" err="1" smtClean="0"/>
              <a:t>Face</a:t>
            </a:r>
            <a:r>
              <a:rPr lang="ru-RU" dirty="0" smtClean="0"/>
              <a:t> ID, </a:t>
            </a:r>
            <a:r>
              <a:rPr lang="ru-RU" dirty="0" err="1" smtClean="0"/>
              <a:t>ARKit</a:t>
            </a:r>
            <a:r>
              <a:rPr lang="ru-RU" dirty="0" smtClean="0"/>
              <a:t>, сложные анимации).</a:t>
            </a:r>
          </a:p>
          <a:p>
            <a:r>
              <a:rPr lang="ru-RU" dirty="0" smtClean="0"/>
              <a:t>Если приложение требует высокой производительности (например, 3D-графика, сложные анимации).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76482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 smtClean="0"/>
              <a:t>Когда лучше использовать </a:t>
            </a:r>
            <a:r>
              <a:rPr lang="ru-RU" b="1" dirty="0" err="1" smtClean="0"/>
              <a:t>нативные</a:t>
            </a:r>
            <a:r>
              <a:rPr lang="ru-RU" b="1" dirty="0" smtClean="0"/>
              <a:t> компоненты?</a:t>
            </a:r>
          </a:p>
          <a:p>
            <a:r>
              <a:rPr lang="ru-RU" dirty="0" smtClean="0"/>
              <a:t>Если нужен доступ к специфичным API (например, </a:t>
            </a:r>
            <a:r>
              <a:rPr lang="ru-RU" dirty="0" err="1" smtClean="0"/>
              <a:t>Face</a:t>
            </a:r>
            <a:r>
              <a:rPr lang="ru-RU" dirty="0" smtClean="0"/>
              <a:t> ID, </a:t>
            </a:r>
            <a:r>
              <a:rPr lang="ru-RU" dirty="0" err="1" smtClean="0"/>
              <a:t>ARKit</a:t>
            </a:r>
            <a:r>
              <a:rPr lang="ru-RU" dirty="0" smtClean="0"/>
              <a:t>, сложные анимации).</a:t>
            </a:r>
          </a:p>
          <a:p>
            <a:r>
              <a:rPr lang="ru-RU" dirty="0" smtClean="0"/>
              <a:t>Если приложение требует высокой производительности (например, 3D-графика, сложные анимации).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8323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 smtClean="0"/>
              <a:t>Когда лучше использовать </a:t>
            </a:r>
            <a:r>
              <a:rPr lang="ru-RU" b="1" dirty="0" err="1" smtClean="0"/>
              <a:t>нативные</a:t>
            </a:r>
            <a:r>
              <a:rPr lang="ru-RU" b="1" dirty="0" smtClean="0"/>
              <a:t> компоненты?</a:t>
            </a:r>
          </a:p>
          <a:p>
            <a:r>
              <a:rPr lang="ru-RU" dirty="0" smtClean="0"/>
              <a:t>Если нужен доступ к специфичным API (например, </a:t>
            </a:r>
            <a:r>
              <a:rPr lang="ru-RU" dirty="0" err="1" smtClean="0"/>
              <a:t>Face</a:t>
            </a:r>
            <a:r>
              <a:rPr lang="ru-RU" dirty="0" smtClean="0"/>
              <a:t> ID, </a:t>
            </a:r>
            <a:r>
              <a:rPr lang="ru-RU" dirty="0" err="1" smtClean="0"/>
              <a:t>ARKit</a:t>
            </a:r>
            <a:r>
              <a:rPr lang="ru-RU" dirty="0" smtClean="0"/>
              <a:t>, сложные анимации).</a:t>
            </a:r>
          </a:p>
          <a:p>
            <a:r>
              <a:rPr lang="ru-RU" dirty="0" smtClean="0"/>
              <a:t>Если приложение требует высокой производительности (например, 3D-графика, сложные анимации).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33266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6993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3156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0932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2400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4789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2213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369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2682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319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3F46A7E-FBA8-4B9F-992F-4D808DCC3D20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3709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9329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3F46A7E-FBA8-4B9F-992F-4D808DCC3D20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9004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Мобильные  технологии: </a:t>
            </a:r>
            <a:r>
              <a:rPr lang="ru-RU" sz="6000" dirty="0" smtClean="0"/>
              <a:t>лекция </a:t>
            </a:r>
            <a:r>
              <a:rPr lang="ru-RU" sz="6000" dirty="0" smtClean="0"/>
              <a:t>11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97280" y="5370020"/>
            <a:ext cx="10058400" cy="1143000"/>
          </a:xfrm>
        </p:spPr>
        <p:txBody>
          <a:bodyPr/>
          <a:lstStyle/>
          <a:p>
            <a:r>
              <a:rPr lang="ru-RU" dirty="0" err="1" smtClean="0"/>
              <a:t>Бектемесов</a:t>
            </a:r>
            <a:r>
              <a:rPr lang="ru-RU" dirty="0" smtClean="0"/>
              <a:t> Жоламан </a:t>
            </a:r>
            <a:r>
              <a:rPr lang="ru-RU" dirty="0" err="1" smtClean="0"/>
              <a:t>Ма</a:t>
            </a:r>
            <a:r>
              <a:rPr lang="kk-KZ" dirty="0" smtClean="0"/>
              <a:t>қтағалиұлы</a:t>
            </a:r>
            <a:endParaRPr lang="ru-RU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097280" y="4405379"/>
            <a:ext cx="100584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2400" kern="1200" cap="all" spc="20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>
                <a:solidFill>
                  <a:schemeClr val="tx1"/>
                </a:solidFill>
              </a:rPr>
              <a:t>Работа с базой данных (</a:t>
            </a:r>
            <a:r>
              <a:rPr lang="ru-RU" dirty="0" err="1">
                <a:solidFill>
                  <a:schemeClr val="tx1"/>
                </a:solidFill>
              </a:rPr>
              <a:t>SQLite</a:t>
            </a:r>
            <a:r>
              <a:rPr lang="ru-RU" dirty="0">
                <a:solidFill>
                  <a:schemeClr val="tx1"/>
                </a:solidFill>
              </a:rPr>
              <a:t>) в </a:t>
            </a:r>
            <a:r>
              <a:rPr lang="ru-RU" dirty="0" err="1">
                <a:solidFill>
                  <a:schemeClr val="tx1"/>
                </a:solidFill>
              </a:rPr>
              <a:t>React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Native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943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2587" y="823582"/>
            <a:ext cx="10058400" cy="782767"/>
          </a:xfrm>
        </p:spPr>
        <p:txBody>
          <a:bodyPr/>
          <a:lstStyle/>
          <a:p>
            <a:r>
              <a:rPr lang="ru-RU" dirty="0"/>
              <a:t>Чтение данных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82774" y="1990362"/>
            <a:ext cx="10578027" cy="23083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 err="1"/>
              <a:t>db.transaction</a:t>
            </a:r>
            <a:r>
              <a:rPr lang="en-US" dirty="0"/>
              <a:t>(</a:t>
            </a:r>
            <a:r>
              <a:rPr lang="en-US" dirty="0" err="1"/>
              <a:t>tx</a:t>
            </a:r>
            <a:r>
              <a:rPr lang="en-US" dirty="0"/>
              <a:t> =&gt; {</a:t>
            </a:r>
            <a:br>
              <a:rPr lang="en-US" dirty="0"/>
            </a:br>
            <a:r>
              <a:rPr lang="en-US" dirty="0"/>
              <a:t>  </a:t>
            </a:r>
            <a:r>
              <a:rPr lang="en-US" dirty="0" err="1"/>
              <a:t>tx.executeSql</a:t>
            </a:r>
            <a:r>
              <a:rPr lang="en-US" dirty="0"/>
              <a:t>("SELECT * FROM notes;", [], (</a:t>
            </a:r>
            <a:r>
              <a:rPr lang="en-US" dirty="0" err="1"/>
              <a:t>tx</a:t>
            </a:r>
            <a:r>
              <a:rPr lang="en-US" dirty="0"/>
              <a:t>, result) =&gt; {</a:t>
            </a:r>
            <a:br>
              <a:rPr lang="en-US" dirty="0"/>
            </a:br>
            <a:r>
              <a:rPr lang="en-US" dirty="0"/>
              <a:t>    </a:t>
            </a:r>
            <a:r>
              <a:rPr lang="en-US" dirty="0" err="1"/>
              <a:t>const</a:t>
            </a:r>
            <a:r>
              <a:rPr lang="en-US" dirty="0"/>
              <a:t> rows = </a:t>
            </a:r>
            <a:r>
              <a:rPr lang="en-US" dirty="0" err="1"/>
              <a:t>result.rows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    </a:t>
            </a:r>
            <a:r>
              <a:rPr lang="en-US" dirty="0" err="1"/>
              <a:t>const</a:t>
            </a:r>
            <a:r>
              <a:rPr lang="en-US" dirty="0"/>
              <a:t> data = [];</a:t>
            </a:r>
            <a:br>
              <a:rPr lang="en-US" dirty="0"/>
            </a:br>
            <a:r>
              <a:rPr lang="en-US" dirty="0"/>
              <a:t>    for (let </a:t>
            </a:r>
            <a:r>
              <a:rPr lang="en-US" dirty="0" err="1"/>
              <a:t>i</a:t>
            </a:r>
            <a:r>
              <a:rPr lang="en-US" dirty="0"/>
              <a:t> = 0; </a:t>
            </a:r>
            <a:r>
              <a:rPr lang="en-US" dirty="0" err="1"/>
              <a:t>i</a:t>
            </a:r>
            <a:r>
              <a:rPr lang="en-US" dirty="0"/>
              <a:t> &lt; </a:t>
            </a:r>
            <a:r>
              <a:rPr lang="en-US" dirty="0" err="1"/>
              <a:t>rows.length</a:t>
            </a:r>
            <a:r>
              <a:rPr lang="en-US" dirty="0"/>
              <a:t>; </a:t>
            </a:r>
            <a:r>
              <a:rPr lang="en-US" dirty="0" err="1"/>
              <a:t>i</a:t>
            </a:r>
            <a:r>
              <a:rPr lang="en-US" dirty="0"/>
              <a:t>++) </a:t>
            </a:r>
            <a:r>
              <a:rPr lang="en-US" dirty="0" err="1"/>
              <a:t>data.push</a:t>
            </a:r>
            <a:r>
              <a:rPr lang="en-US" dirty="0"/>
              <a:t>(</a:t>
            </a:r>
            <a:r>
              <a:rPr lang="en-US" dirty="0" err="1"/>
              <a:t>rows.item</a:t>
            </a:r>
            <a:r>
              <a:rPr lang="en-US" dirty="0"/>
              <a:t>(</a:t>
            </a:r>
            <a:r>
              <a:rPr lang="en-US" dirty="0" err="1"/>
              <a:t>i</a:t>
            </a:r>
            <a:r>
              <a:rPr lang="en-US" dirty="0"/>
              <a:t>));</a:t>
            </a:r>
            <a:br>
              <a:rPr lang="en-US" dirty="0"/>
            </a:br>
            <a:r>
              <a:rPr lang="en-US" dirty="0"/>
              <a:t>    console.log(data);</a:t>
            </a:r>
            <a:br>
              <a:rPr lang="en-US" dirty="0"/>
            </a:br>
            <a:r>
              <a:rPr lang="en-US" dirty="0"/>
              <a:t>  });</a:t>
            </a:r>
            <a:br>
              <a:rPr lang="en-US" dirty="0"/>
            </a:br>
            <a:r>
              <a:rPr lang="en-US" dirty="0"/>
              <a:t>});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602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2587" y="823582"/>
            <a:ext cx="10058400" cy="782767"/>
          </a:xfrm>
        </p:spPr>
        <p:txBody>
          <a:bodyPr/>
          <a:lstStyle/>
          <a:p>
            <a:r>
              <a:rPr lang="ru-RU" dirty="0"/>
              <a:t>Обновление и удаление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82774" y="1990362"/>
            <a:ext cx="10578027" cy="923330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 err="1"/>
              <a:t>tx.executeSql</a:t>
            </a:r>
            <a:r>
              <a:rPr lang="en-US" dirty="0"/>
              <a:t>("UPDATE notes SET title=? WHERE id=?", ["</a:t>
            </a:r>
            <a:r>
              <a:rPr lang="ru-RU" dirty="0"/>
              <a:t>Новое название", 1]);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en-US" dirty="0" err="1"/>
              <a:t>tx.executeSql</a:t>
            </a:r>
            <a:r>
              <a:rPr lang="en-US" dirty="0"/>
              <a:t>("DELETE FROM notes WHERE id=?", [1]);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948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Архитектура экранов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Список </a:t>
            </a:r>
            <a:r>
              <a:rPr lang="ru-RU" sz="2400" dirty="0"/>
              <a:t>→ </a:t>
            </a:r>
            <a:r>
              <a:rPr lang="en-US" sz="2400" dirty="0" smtClean="0"/>
              <a:t>SELECT</a:t>
            </a:r>
            <a:endParaRPr lang="ru-RU" sz="2400" dirty="0" smtClean="0"/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Добавление </a:t>
            </a:r>
            <a:r>
              <a:rPr lang="ru-RU" sz="2400" dirty="0"/>
              <a:t>→ </a:t>
            </a:r>
            <a:r>
              <a:rPr lang="en-US" sz="2400" dirty="0" smtClean="0"/>
              <a:t>INSERT</a:t>
            </a:r>
            <a:endParaRPr lang="ru-RU" sz="2400" dirty="0" smtClean="0"/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Редактирование </a:t>
            </a:r>
            <a:r>
              <a:rPr lang="ru-RU" sz="2400" dirty="0"/>
              <a:t>→ </a:t>
            </a:r>
            <a:r>
              <a:rPr lang="en-US" sz="2400" dirty="0" smtClean="0"/>
              <a:t>UPDATE</a:t>
            </a:r>
            <a:endParaRPr lang="ru-RU" sz="2400" dirty="0" smtClean="0"/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Удаление </a:t>
            </a:r>
            <a:r>
              <a:rPr lang="ru-RU" sz="2400" dirty="0"/>
              <a:t>→ </a:t>
            </a:r>
            <a:r>
              <a:rPr lang="en-US" sz="2400" dirty="0"/>
              <a:t>DELETE</a:t>
            </a:r>
            <a:br>
              <a:rPr lang="en-US" sz="2400" dirty="0"/>
            </a:br>
            <a:endParaRPr lang="ru-RU" sz="2400" dirty="0" smtClean="0"/>
          </a:p>
          <a:p>
            <a:pPr marL="179388" indent="0">
              <a:buNone/>
            </a:pP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UI </a:t>
            </a:r>
            <a:r>
              <a:rPr lang="ru-RU" sz="2400" dirty="0"/>
              <a:t>обновляем через </a:t>
            </a:r>
            <a:r>
              <a:rPr lang="en-US" sz="2400" dirty="0" err="1"/>
              <a:t>useState</a:t>
            </a:r>
            <a:r>
              <a:rPr lang="en-US" sz="2400" dirty="0"/>
              <a:t> + </a:t>
            </a:r>
            <a:r>
              <a:rPr lang="en-US" sz="2400" dirty="0" err="1"/>
              <a:t>useEffect</a:t>
            </a:r>
            <a:endParaRPr lang="en-US" sz="2400" dirty="0"/>
          </a:p>
          <a:p>
            <a:pPr marL="179388" indent="263525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179388" indent="263525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179388" indent="263525">
              <a:buFont typeface="Arial" panose="020B0604020202020204" pitchFamily="34" charset="0"/>
              <a:buChar char="•"/>
            </a:pPr>
            <a:endParaRPr lang="ru-RU" sz="2400" dirty="0" smtClean="0"/>
          </a:p>
          <a:p>
            <a:pPr marL="179388" indent="263525">
              <a:buFont typeface="Arial" panose="020B0604020202020204" pitchFamily="34" charset="0"/>
              <a:buChar char="•"/>
            </a:pPr>
            <a:endParaRPr lang="ru-RU" sz="2400" dirty="0" smtClean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322899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Типичные ошибки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Таблица </a:t>
            </a:r>
            <a:r>
              <a:rPr lang="ru-RU" sz="2400" dirty="0"/>
              <a:t>не создана → нет </a:t>
            </a:r>
            <a:r>
              <a:rPr lang="ru-RU" sz="2400" dirty="0" smtClean="0"/>
              <a:t>данных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UI </a:t>
            </a:r>
            <a:r>
              <a:rPr lang="ru-RU" sz="2400" dirty="0"/>
              <a:t>не обновляется → забыли </a:t>
            </a:r>
            <a:r>
              <a:rPr lang="ru-RU" sz="2400" dirty="0" err="1" smtClean="0"/>
              <a:t>setState</a:t>
            </a:r>
            <a:endParaRPr lang="ru-RU" sz="2400" dirty="0" smtClean="0"/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Длинные </a:t>
            </a:r>
            <a:r>
              <a:rPr lang="ru-RU" sz="2400" dirty="0"/>
              <a:t>запросы → используйте </a:t>
            </a:r>
            <a:r>
              <a:rPr lang="ru-RU" sz="2400" dirty="0" smtClean="0"/>
              <a:t>индексы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Необработанные </a:t>
            </a:r>
            <a:r>
              <a:rPr lang="ru-RU" sz="2400" dirty="0"/>
              <a:t>ошибки → окружать </a:t>
            </a:r>
            <a:r>
              <a:rPr lang="ru-RU" sz="2400" dirty="0" err="1"/>
              <a:t>try</a:t>
            </a:r>
            <a:r>
              <a:rPr lang="ru-RU" sz="2400" dirty="0"/>
              <a:t>/</a:t>
            </a:r>
            <a:r>
              <a:rPr lang="ru-RU" sz="2400" dirty="0" err="1"/>
              <a:t>catch</a:t>
            </a:r>
            <a:endParaRPr lang="ru-RU" sz="2400" dirty="0"/>
          </a:p>
          <a:p>
            <a:pPr marL="179388" indent="263525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179388" indent="263525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179388" indent="263525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179388" indent="263525">
              <a:buFont typeface="Arial" panose="020B0604020202020204" pitchFamily="34" charset="0"/>
              <a:buChar char="•"/>
            </a:pPr>
            <a:endParaRPr lang="ru-RU" sz="2400" dirty="0" smtClean="0"/>
          </a:p>
          <a:p>
            <a:pPr marL="179388" indent="263525">
              <a:buFont typeface="Arial" panose="020B0604020202020204" pitchFamily="34" charset="0"/>
              <a:buChar char="•"/>
            </a:pPr>
            <a:endParaRPr lang="ru-RU" sz="2400" dirty="0" smtClean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692834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Итоги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Мы </a:t>
            </a:r>
            <a:r>
              <a:rPr lang="ru-RU" sz="2400" dirty="0"/>
              <a:t>научились работать с </a:t>
            </a:r>
            <a:r>
              <a:rPr lang="ru-RU" sz="2400" dirty="0" err="1"/>
              <a:t>SQLite</a:t>
            </a:r>
            <a:r>
              <a:rPr lang="ru-RU" sz="2400" dirty="0"/>
              <a:t>: создавать таблицы, добавлять, читать, изменять и удалять записи.</a:t>
            </a:r>
            <a:br>
              <a:rPr lang="ru-RU" sz="2400" dirty="0"/>
            </a:br>
            <a:r>
              <a:rPr lang="ru-RU" sz="2400" dirty="0"/>
              <a:t>Готовы перейти к связке формы + база данных.</a:t>
            </a:r>
          </a:p>
          <a:p>
            <a:pPr marL="179388" indent="0">
              <a:buNone/>
            </a:pP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 smtClean="0"/>
          </a:p>
          <a:p>
            <a:pPr marL="179388" indent="263525">
              <a:buFont typeface="Arial" panose="020B0604020202020204" pitchFamily="34" charset="0"/>
              <a:buChar char="•"/>
            </a:pPr>
            <a:endParaRPr lang="ru-RU" sz="2400" dirty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992830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План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277813">
              <a:buFont typeface="+mj-lt"/>
              <a:buAutoNum type="arabicPeriod"/>
            </a:pPr>
            <a:r>
              <a:rPr lang="ru-RU" dirty="0" smtClean="0"/>
              <a:t>Для чего </a:t>
            </a:r>
            <a:r>
              <a:rPr lang="ru-RU" dirty="0"/>
              <a:t>нужна локальная база данных</a:t>
            </a:r>
            <a:endParaRPr lang="ru-RU" dirty="0" smtClean="0"/>
          </a:p>
          <a:p>
            <a:pPr marL="457200" indent="-277813">
              <a:buFont typeface="+mj-lt"/>
              <a:buAutoNum type="arabicPeriod"/>
            </a:pPr>
            <a:r>
              <a:rPr lang="ru-RU" dirty="0"/>
              <a:t>Варианты хранения данных в </a:t>
            </a:r>
            <a:r>
              <a:rPr lang="ru-RU" dirty="0" err="1"/>
              <a:t>React</a:t>
            </a:r>
            <a:r>
              <a:rPr lang="ru-RU" dirty="0"/>
              <a:t> </a:t>
            </a:r>
            <a:r>
              <a:rPr lang="ru-RU" dirty="0" err="1" smtClean="0"/>
              <a:t>Native</a:t>
            </a:r>
            <a:endParaRPr lang="ru-RU" dirty="0" smtClean="0"/>
          </a:p>
          <a:p>
            <a:pPr marL="457200" indent="-277813">
              <a:buFont typeface="+mj-lt"/>
              <a:buAutoNum type="arabicPeriod"/>
            </a:pPr>
            <a:r>
              <a:rPr lang="ru-RU" dirty="0"/>
              <a:t>Почему </a:t>
            </a:r>
            <a:r>
              <a:rPr lang="en-US" dirty="0"/>
              <a:t>SQLite — </a:t>
            </a:r>
            <a:r>
              <a:rPr lang="ru-RU" dirty="0"/>
              <a:t>хороший </a:t>
            </a:r>
            <a:r>
              <a:rPr lang="ru-RU" dirty="0" smtClean="0"/>
              <a:t>стар</a:t>
            </a:r>
          </a:p>
          <a:p>
            <a:pPr marL="457200" indent="-277813">
              <a:buFont typeface="+mj-lt"/>
              <a:buAutoNum type="arabicPeriod"/>
            </a:pPr>
            <a:r>
              <a:rPr lang="ru-RU" dirty="0"/>
              <a:t>Установка </a:t>
            </a:r>
            <a:r>
              <a:rPr lang="en-US" dirty="0" smtClean="0"/>
              <a:t>SQLite</a:t>
            </a:r>
            <a:endParaRPr lang="ru-RU" dirty="0" smtClean="0"/>
          </a:p>
          <a:p>
            <a:pPr marL="457200" indent="-277813">
              <a:buFont typeface="+mj-lt"/>
              <a:buAutoNum type="arabicPeriod"/>
            </a:pPr>
            <a:r>
              <a:rPr lang="ru-RU" dirty="0"/>
              <a:t>Подключение </a:t>
            </a:r>
            <a:r>
              <a:rPr lang="ru-RU" dirty="0" smtClean="0"/>
              <a:t>базы</a:t>
            </a:r>
          </a:p>
          <a:p>
            <a:pPr marL="457200" indent="-277813">
              <a:buFont typeface="+mj-lt"/>
              <a:buAutoNum type="arabicPeriod"/>
            </a:pPr>
            <a:r>
              <a:rPr lang="ru-RU" dirty="0"/>
              <a:t>Создание </a:t>
            </a:r>
            <a:r>
              <a:rPr lang="ru-RU" dirty="0" smtClean="0"/>
              <a:t>таблицы</a:t>
            </a:r>
          </a:p>
          <a:p>
            <a:pPr marL="457200" indent="-277813">
              <a:buFont typeface="+mj-lt"/>
              <a:buAutoNum type="arabicPeriod"/>
            </a:pPr>
            <a:r>
              <a:rPr lang="ru-RU" dirty="0"/>
              <a:t>Добавление </a:t>
            </a:r>
            <a:r>
              <a:rPr lang="ru-RU" dirty="0" smtClean="0"/>
              <a:t>записи</a:t>
            </a:r>
          </a:p>
          <a:p>
            <a:pPr marL="457200" indent="-277813">
              <a:buFont typeface="+mj-lt"/>
              <a:buAutoNum type="arabicPeriod"/>
            </a:pPr>
            <a:r>
              <a:rPr lang="ru-RU" dirty="0"/>
              <a:t>Чтение </a:t>
            </a:r>
            <a:r>
              <a:rPr lang="ru-RU" dirty="0" smtClean="0"/>
              <a:t>данных, обновление, удаление</a:t>
            </a:r>
          </a:p>
          <a:p>
            <a:pPr marL="179387" indent="0">
              <a:buNone/>
            </a:pPr>
            <a:r>
              <a:rPr lang="ru-RU" b="1" dirty="0" smtClean="0"/>
              <a:t>Цель </a:t>
            </a:r>
            <a:r>
              <a:rPr lang="ru-RU" b="1" dirty="0"/>
              <a:t>лекции</a:t>
            </a:r>
            <a:r>
              <a:rPr lang="ru-RU" b="1" dirty="0" smtClean="0"/>
              <a:t>:</a:t>
            </a:r>
            <a:r>
              <a:rPr lang="ru-RU" dirty="0" smtClean="0"/>
              <a:t> научиться </a:t>
            </a:r>
            <a:r>
              <a:rPr lang="ru-RU" dirty="0"/>
              <a:t>сохранять, читать, обновлять и удалять данные локально.</a:t>
            </a:r>
            <a:br>
              <a:rPr lang="ru-RU" dirty="0"/>
            </a:br>
            <a:r>
              <a:rPr lang="ru-RU" dirty="0"/>
              <a:t>Мы используем </a:t>
            </a:r>
            <a:r>
              <a:rPr lang="ru-RU" dirty="0" err="1"/>
              <a:t>SQLite</a:t>
            </a:r>
            <a:r>
              <a:rPr lang="ru-RU" dirty="0"/>
              <a:t> для хранения структурированных данных.</a:t>
            </a:r>
          </a:p>
          <a:p>
            <a:pPr marL="179387" indent="0">
              <a:buNone/>
            </a:pPr>
            <a:endParaRPr lang="ru-RU" dirty="0"/>
          </a:p>
          <a:p>
            <a:pPr marL="179387" indent="0">
              <a:buNone/>
            </a:pPr>
            <a:endParaRPr lang="ru-RU" dirty="0"/>
          </a:p>
          <a:p>
            <a:pPr marL="179387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0094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Для чего нужна локальная база данных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Работа </a:t>
            </a:r>
            <a:r>
              <a:rPr lang="ru-RU" sz="2400" dirty="0"/>
              <a:t>приложения без </a:t>
            </a:r>
            <a:r>
              <a:rPr lang="ru-RU" sz="2400" dirty="0" smtClean="0"/>
              <a:t>интернета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Хранение </a:t>
            </a:r>
            <a:r>
              <a:rPr lang="ru-RU" sz="2400" dirty="0"/>
              <a:t>пользовательских заметок, данных, </a:t>
            </a:r>
            <a:r>
              <a:rPr lang="ru-RU" sz="2400" dirty="0" smtClean="0"/>
              <a:t>истории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Кэширование </a:t>
            </a:r>
            <a:r>
              <a:rPr lang="ru-RU" sz="2400" dirty="0"/>
              <a:t>данных для быстрого </a:t>
            </a:r>
            <a:r>
              <a:rPr lang="ru-RU" sz="2400" dirty="0" smtClean="0"/>
              <a:t>отображения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Минимизация </a:t>
            </a:r>
            <a:r>
              <a:rPr lang="ru-RU" sz="2400" dirty="0"/>
              <a:t>запросов к серверу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endParaRPr lang="ru-RU" sz="2400" dirty="0" smtClean="0"/>
          </a:p>
          <a:p>
            <a:pPr marL="179388" indent="263525">
              <a:buFont typeface="Arial" panose="020B0604020202020204" pitchFamily="34" charset="0"/>
              <a:buChar char="•"/>
            </a:pPr>
            <a:endParaRPr lang="ru-RU" sz="2400" dirty="0" smtClean="0"/>
          </a:p>
          <a:p>
            <a:pPr marL="179388" indent="263525">
              <a:buFont typeface="Arial" panose="020B0604020202020204" pitchFamily="34" charset="0"/>
              <a:buChar char="•"/>
            </a:pPr>
            <a:endParaRPr lang="ru-RU" sz="2400" dirty="0" smtClean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278626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Варианты хранения данных в </a:t>
            </a:r>
            <a:r>
              <a:rPr lang="ru-RU" dirty="0" err="1"/>
              <a:t>React</a:t>
            </a:r>
            <a:r>
              <a:rPr lang="ru-RU" dirty="0"/>
              <a:t> </a:t>
            </a:r>
            <a:r>
              <a:rPr lang="ru-RU" dirty="0" err="1"/>
              <a:t>Native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9388" indent="263525">
              <a:buFont typeface="Arial" panose="020B0604020202020204" pitchFamily="34" charset="0"/>
              <a:buChar char="•"/>
            </a:pPr>
            <a:r>
              <a:rPr lang="en-US" sz="2400" dirty="0" err="1" smtClean="0"/>
              <a:t>AsyncStorage</a:t>
            </a:r>
            <a:r>
              <a:rPr lang="en-US" sz="2400" dirty="0" smtClean="0"/>
              <a:t>/MMKV </a:t>
            </a:r>
            <a:r>
              <a:rPr lang="en-US" sz="2400" dirty="0"/>
              <a:t>— </a:t>
            </a:r>
            <a:r>
              <a:rPr lang="ru-RU" sz="2400" dirty="0"/>
              <a:t>ключ-значение (</a:t>
            </a:r>
            <a:r>
              <a:rPr lang="ru-RU" sz="2400" dirty="0" smtClean="0"/>
              <a:t>настройки)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en-US" sz="2400" dirty="0" smtClean="0"/>
              <a:t>SQLite </a:t>
            </a:r>
            <a:r>
              <a:rPr lang="en-US" sz="2400" dirty="0"/>
              <a:t>— </a:t>
            </a:r>
            <a:r>
              <a:rPr lang="ru-RU" sz="2400" dirty="0"/>
              <a:t>таблицы, </a:t>
            </a:r>
            <a:r>
              <a:rPr lang="en-US" sz="2400" dirty="0"/>
              <a:t>SQL-</a:t>
            </a:r>
            <a:r>
              <a:rPr lang="ru-RU" sz="2400" dirty="0"/>
              <a:t>запросы, структурированные </a:t>
            </a:r>
            <a:r>
              <a:rPr lang="ru-RU" sz="2400" dirty="0" smtClean="0"/>
              <a:t>данные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en-US" sz="2400" dirty="0" smtClean="0"/>
              <a:t>Realm/</a:t>
            </a:r>
            <a:r>
              <a:rPr lang="en-US" sz="2400" dirty="0" err="1" smtClean="0"/>
              <a:t>WatermelonDB</a:t>
            </a:r>
            <a:r>
              <a:rPr lang="en-US" sz="2400" dirty="0" smtClean="0"/>
              <a:t> </a:t>
            </a:r>
            <a:r>
              <a:rPr lang="en-US" sz="2400" dirty="0"/>
              <a:t>— </a:t>
            </a:r>
            <a:r>
              <a:rPr lang="en-US" sz="2400" dirty="0" err="1"/>
              <a:t>NoSQL</a:t>
            </a:r>
            <a:r>
              <a:rPr lang="en-US" sz="2400" dirty="0"/>
              <a:t> </a:t>
            </a:r>
            <a:r>
              <a:rPr lang="ru-RU" sz="2400" dirty="0"/>
              <a:t>и синхронизация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endParaRPr lang="ru-RU" sz="2400" dirty="0" smtClean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837744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Почему </a:t>
            </a:r>
            <a:r>
              <a:rPr lang="en-US" dirty="0"/>
              <a:t>SQLite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Поддержка </a:t>
            </a:r>
            <a:r>
              <a:rPr lang="ru-RU" sz="2400" dirty="0"/>
              <a:t>на </a:t>
            </a:r>
            <a:r>
              <a:rPr lang="ru-RU" sz="2400" dirty="0" err="1"/>
              <a:t>Android</a:t>
            </a:r>
            <a:r>
              <a:rPr lang="ru-RU" sz="2400" dirty="0"/>
              <a:t> и </a:t>
            </a:r>
            <a:r>
              <a:rPr lang="ru-RU" sz="2400" dirty="0" err="1" smtClean="0"/>
              <a:t>iOS</a:t>
            </a:r>
            <a:endParaRPr lang="ru-RU" sz="2400" dirty="0" smtClean="0"/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Быстрая </a:t>
            </a:r>
            <a:r>
              <a:rPr lang="ru-RU" sz="2400" dirty="0"/>
              <a:t>работа с </a:t>
            </a:r>
            <a:r>
              <a:rPr lang="ru-RU" sz="2400" dirty="0" smtClean="0"/>
              <a:t>таблицами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Легко использовать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SQL-подход </a:t>
            </a:r>
            <a:r>
              <a:rPr lang="ru-RU" sz="2400" dirty="0"/>
              <a:t>хорошо объясняет принципы БД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endParaRPr lang="ru-RU" sz="2400" dirty="0"/>
          </a:p>
          <a:p>
            <a:pPr marL="179388" indent="263525">
              <a:buFont typeface="Arial" panose="020B0604020202020204" pitchFamily="34" charset="0"/>
              <a:buChar char="•"/>
            </a:pPr>
            <a:endParaRPr lang="ru-RU" sz="2400" dirty="0" smtClean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521023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Установка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npm</a:t>
            </a:r>
            <a:r>
              <a:rPr lang="en-US" sz="2400" dirty="0"/>
              <a:t> install react-native-</a:t>
            </a:r>
            <a:r>
              <a:rPr lang="en-US" sz="2400" dirty="0" err="1"/>
              <a:t>sqlite</a:t>
            </a:r>
            <a:r>
              <a:rPr lang="en-US" sz="2400" dirty="0"/>
              <a:t>-storage</a:t>
            </a:r>
            <a:br>
              <a:rPr lang="en-US" sz="2400" dirty="0"/>
            </a:br>
            <a:r>
              <a:rPr lang="en-US" sz="2400" dirty="0" err="1"/>
              <a:t>npx</a:t>
            </a:r>
            <a:r>
              <a:rPr lang="en-US" sz="2400" dirty="0"/>
              <a:t> pod-install  (</a:t>
            </a:r>
            <a:r>
              <a:rPr lang="ru-RU" sz="2400" dirty="0"/>
              <a:t>для </a:t>
            </a:r>
            <a:r>
              <a:rPr lang="en-US" sz="2400" dirty="0" err="1"/>
              <a:t>iOS</a:t>
            </a:r>
            <a:r>
              <a:rPr lang="en-US" sz="2400" dirty="0"/>
              <a:t>)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endParaRPr lang="ru-RU" sz="2400" dirty="0"/>
          </a:p>
          <a:p>
            <a:pPr marL="179388" indent="263525">
              <a:buFont typeface="Arial" panose="020B0604020202020204" pitchFamily="34" charset="0"/>
              <a:buChar char="•"/>
            </a:pPr>
            <a:endParaRPr lang="ru-RU" sz="2400" dirty="0" smtClean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24983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2587" y="823582"/>
            <a:ext cx="10058400" cy="782767"/>
          </a:xfrm>
        </p:spPr>
        <p:txBody>
          <a:bodyPr/>
          <a:lstStyle/>
          <a:p>
            <a:r>
              <a:rPr lang="ru-RU" dirty="0"/>
              <a:t>Подключение к базе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82774" y="1990362"/>
            <a:ext cx="10578027" cy="2031325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/>
              <a:t>import SQLite from 'react-native-</a:t>
            </a:r>
            <a:r>
              <a:rPr lang="en-US" dirty="0" err="1"/>
              <a:t>sqlite</a:t>
            </a:r>
            <a:r>
              <a:rPr lang="en-US" dirty="0"/>
              <a:t>-storage';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const</a:t>
            </a:r>
            <a:r>
              <a:rPr lang="en-US" dirty="0"/>
              <a:t> </a:t>
            </a:r>
            <a:r>
              <a:rPr lang="en-US" dirty="0" err="1"/>
              <a:t>db</a:t>
            </a:r>
            <a:r>
              <a:rPr lang="en-US" dirty="0"/>
              <a:t> = </a:t>
            </a:r>
            <a:r>
              <a:rPr lang="en-US" dirty="0" err="1"/>
              <a:t>SQLite.openDatabase</a:t>
            </a:r>
            <a:r>
              <a:rPr lang="en-US" dirty="0"/>
              <a:t>(</a:t>
            </a:r>
            <a:br>
              <a:rPr lang="en-US" dirty="0"/>
            </a:br>
            <a:r>
              <a:rPr lang="en-US" dirty="0"/>
              <a:t>  { name: '</a:t>
            </a:r>
            <a:r>
              <a:rPr lang="en-US" dirty="0" err="1"/>
              <a:t>app.db</a:t>
            </a:r>
            <a:r>
              <a:rPr lang="en-US" dirty="0"/>
              <a:t>', location: 'default' },</a:t>
            </a:r>
            <a:br>
              <a:rPr lang="en-US" dirty="0"/>
            </a:br>
            <a:r>
              <a:rPr lang="en-US" dirty="0"/>
              <a:t>  () =&gt; console.log('DB connected'),</a:t>
            </a:r>
            <a:br>
              <a:rPr lang="en-US" dirty="0"/>
            </a:br>
            <a:r>
              <a:rPr lang="en-US" dirty="0"/>
              <a:t>  err =&gt; console.log('Error', err)</a:t>
            </a:r>
            <a:br>
              <a:rPr lang="en-US" dirty="0"/>
            </a:br>
            <a:r>
              <a:rPr lang="en-US" dirty="0"/>
              <a:t>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3792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2587" y="823582"/>
            <a:ext cx="10058400" cy="782767"/>
          </a:xfrm>
        </p:spPr>
        <p:txBody>
          <a:bodyPr/>
          <a:lstStyle/>
          <a:p>
            <a:r>
              <a:rPr lang="ru-RU" dirty="0"/>
              <a:t>Создание таблицы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82774" y="1990362"/>
            <a:ext cx="10578027" cy="2585323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 err="1"/>
              <a:t>db.transaction</a:t>
            </a:r>
            <a:r>
              <a:rPr lang="en-US" dirty="0"/>
              <a:t>(</a:t>
            </a:r>
            <a:r>
              <a:rPr lang="en-US" dirty="0" err="1"/>
              <a:t>tx</a:t>
            </a:r>
            <a:r>
              <a:rPr lang="en-US" dirty="0"/>
              <a:t> =&gt; {</a:t>
            </a:r>
            <a:br>
              <a:rPr lang="en-US" dirty="0"/>
            </a:br>
            <a:r>
              <a:rPr lang="en-US" dirty="0"/>
              <a:t>  </a:t>
            </a:r>
            <a:r>
              <a:rPr lang="en-US" dirty="0" err="1"/>
              <a:t>tx.executeSql</a:t>
            </a:r>
            <a:r>
              <a:rPr lang="en-US" dirty="0"/>
              <a:t>(</a:t>
            </a:r>
            <a:br>
              <a:rPr lang="en-US" dirty="0"/>
            </a:br>
            <a:r>
              <a:rPr lang="en-US" dirty="0"/>
              <a:t>    `CREATE TABLE IF NOT EXISTS notes (</a:t>
            </a:r>
            <a:br>
              <a:rPr lang="en-US" dirty="0"/>
            </a:br>
            <a:r>
              <a:rPr lang="en-US" dirty="0"/>
              <a:t>      id INTEGER PRIMARY KEY AUTOINCREMENT,</a:t>
            </a:r>
            <a:br>
              <a:rPr lang="en-US" dirty="0"/>
            </a:br>
            <a:r>
              <a:rPr lang="en-US" dirty="0"/>
              <a:t>      title TEXT,</a:t>
            </a:r>
            <a:br>
              <a:rPr lang="en-US" dirty="0"/>
            </a:br>
            <a:r>
              <a:rPr lang="en-US" dirty="0"/>
              <a:t>      description TEXT</a:t>
            </a:r>
            <a:br>
              <a:rPr lang="en-US" dirty="0"/>
            </a:br>
            <a:r>
              <a:rPr lang="en-US" dirty="0"/>
              <a:t>    );`</a:t>
            </a:r>
            <a:br>
              <a:rPr lang="en-US" dirty="0"/>
            </a:br>
            <a:r>
              <a:rPr lang="en-US" dirty="0"/>
              <a:t>  );</a:t>
            </a:r>
            <a:br>
              <a:rPr lang="en-US" dirty="0"/>
            </a:br>
            <a:r>
              <a:rPr lang="en-US" dirty="0"/>
              <a:t>});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761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2587" y="823582"/>
            <a:ext cx="10058400" cy="782767"/>
          </a:xfrm>
        </p:spPr>
        <p:txBody>
          <a:bodyPr/>
          <a:lstStyle/>
          <a:p>
            <a:r>
              <a:rPr lang="ru-RU" dirty="0"/>
              <a:t>Добавление записи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82774" y="1990362"/>
            <a:ext cx="10578027" cy="1754326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 err="1"/>
              <a:t>db.transaction</a:t>
            </a:r>
            <a:r>
              <a:rPr lang="en-US" dirty="0"/>
              <a:t>(</a:t>
            </a:r>
            <a:r>
              <a:rPr lang="en-US" dirty="0" err="1"/>
              <a:t>tx</a:t>
            </a:r>
            <a:r>
              <a:rPr lang="en-US" dirty="0"/>
              <a:t> =&gt; {</a:t>
            </a:r>
            <a:br>
              <a:rPr lang="en-US" dirty="0"/>
            </a:br>
            <a:r>
              <a:rPr lang="en-US" dirty="0"/>
              <a:t>  </a:t>
            </a:r>
            <a:r>
              <a:rPr lang="en-US" dirty="0" err="1"/>
              <a:t>tx.executeSql</a:t>
            </a:r>
            <a:r>
              <a:rPr lang="en-US" dirty="0"/>
              <a:t>(</a:t>
            </a:r>
            <a:br>
              <a:rPr lang="en-US" dirty="0"/>
            </a:br>
            <a:r>
              <a:rPr lang="en-US" dirty="0"/>
              <a:t>    "INSERT INTO notes (title, description) VALUES (?, ?);",</a:t>
            </a:r>
            <a:br>
              <a:rPr lang="en-US" dirty="0"/>
            </a:br>
            <a:r>
              <a:rPr lang="en-US" dirty="0"/>
              <a:t>    ["</a:t>
            </a:r>
            <a:r>
              <a:rPr lang="ru-RU" dirty="0"/>
              <a:t>Заголовок", "Описание"]</a:t>
            </a:r>
            <a:br>
              <a:rPr lang="ru-RU" dirty="0"/>
            </a:br>
            <a:r>
              <a:rPr lang="ru-RU" dirty="0"/>
              <a:t>  );</a:t>
            </a:r>
            <a:br>
              <a:rPr lang="ru-RU" dirty="0"/>
            </a:br>
            <a:r>
              <a:rPr lang="ru-RU" dirty="0"/>
              <a:t>});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6213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131</TotalTime>
  <Words>423</Words>
  <Application>Microsoft Office PowerPoint</Application>
  <PresentationFormat>Широкоэкранный</PresentationFormat>
  <Paragraphs>85</Paragraphs>
  <Slides>14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Ретро</vt:lpstr>
      <vt:lpstr>Мобильные  технологии: лекция 11</vt:lpstr>
      <vt:lpstr>План</vt:lpstr>
      <vt:lpstr>Для чего нужна локальная база данных</vt:lpstr>
      <vt:lpstr>Варианты хранения данных в React Native</vt:lpstr>
      <vt:lpstr>Почему SQLite</vt:lpstr>
      <vt:lpstr>Установка</vt:lpstr>
      <vt:lpstr>Подключение к базе</vt:lpstr>
      <vt:lpstr>Создание таблицы</vt:lpstr>
      <vt:lpstr>Добавление записи</vt:lpstr>
      <vt:lpstr>Чтение данных</vt:lpstr>
      <vt:lpstr>Обновление и удаление</vt:lpstr>
      <vt:lpstr>Архитектура экранов</vt:lpstr>
      <vt:lpstr>Типичные ошибки</vt:lpstr>
      <vt:lpstr>Итоги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Мобильные  технологии: лекция 3</dc:title>
  <dc:creator>Жоламан</dc:creator>
  <cp:lastModifiedBy>Жоламан</cp:lastModifiedBy>
  <cp:revision>16</cp:revision>
  <dcterms:created xsi:type="dcterms:W3CDTF">2025-02-04T05:16:46Z</dcterms:created>
  <dcterms:modified xsi:type="dcterms:W3CDTF">2025-11-11T13:20:47Z</dcterms:modified>
</cp:coreProperties>
</file>